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3" r:id="rId6"/>
    <p:sldId id="270" r:id="rId7"/>
    <p:sldId id="269" r:id="rId8"/>
    <p:sldId id="266" r:id="rId9"/>
    <p:sldId id="265" r:id="rId10"/>
  </p:sldIdLst>
  <p:sldSz cx="9144000" cy="6858000" type="screen4x3"/>
  <p:notesSz cx="6669088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0066FF"/>
    <a:srgbClr val="FF0000"/>
    <a:srgbClr val="009900"/>
    <a:srgbClr val="0000CC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1790" autoAdjust="0"/>
    <p:restoredTop sz="90929"/>
  </p:normalViewPr>
  <p:slideViewPr>
    <p:cSldViewPr>
      <p:cViewPr varScale="1">
        <p:scale>
          <a:sx n="72" d="100"/>
          <a:sy n="72" d="100"/>
        </p:scale>
        <p:origin x="17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50" y="-78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2868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388931-01D2-4E46-9D5D-46BE1649A9F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EE2A0B62-79DE-41D0-A54C-ABB2061E15AC}" type="datetimeFigureOut">
              <a:rPr lang="fr-FR"/>
              <a:pPr>
                <a:defRPr/>
              </a:pPr>
              <a:t>28/08/2019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7EB273-4C0A-45BC-92BA-39D10132A6B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67DAAE-C2C8-431F-A104-B9CF5EE00169}" type="slidenum">
              <a:rPr lang="fr-FR" altLang="fr-FR" sz="1200"/>
              <a:pPr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114ECD-0FEB-4BD9-B49C-7F98C5731D68}" type="slidenum">
              <a:rPr lang="fr-FR" altLang="fr-FR" sz="1200"/>
              <a:pPr eaLnBrk="1" hangingPunct="1"/>
              <a:t>2</a:t>
            </a:fld>
            <a:endParaRPr lang="fr-FR" alt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</p:grp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FEB5-2826-4A7A-86D0-B2816729D7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403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A2956-CD9E-4083-A69A-BA2E8AFDD64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910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1943100" cy="5029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1219200"/>
            <a:ext cx="5676900" cy="5029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98681-5256-4BFF-B027-3848B69FC69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78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63E6E-1BB0-4B01-B01B-B0D653278F5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470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6FC79-84FC-48EF-8348-D0F05C1C0B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6533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26670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26670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326E7-98DF-4254-9A2D-E947B7A304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611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C0361-67DA-40D8-9C5B-CC05CC0F8B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351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171B2-1117-4187-867C-FEF7560B368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6653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0C0B4-127D-49F0-A5A1-FC90F91FB6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756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28CC7-350F-4F1A-9731-725135C33B2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33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995AE-48DB-457D-B05B-9F0D34A58D5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04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3174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  <p:sp>
          <p:nvSpPr>
            <p:cNvPr id="3174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21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E25D21-E55C-4641-AB79-DC98B45A99F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6670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1032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19672" y="2924944"/>
            <a:ext cx="6400800" cy="1752600"/>
          </a:xfrm>
        </p:spPr>
        <p:txBody>
          <a:bodyPr/>
          <a:lstStyle/>
          <a:p>
            <a:r>
              <a:rPr lang="fr-FR" sz="4800" dirty="0"/>
              <a:t>Commission Arbitrage 09/09/2019</a:t>
            </a:r>
            <a:endParaRPr lang="fr-FR" altLang="fr-FR" sz="4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05905"/>
            <a:ext cx="2795308" cy="171903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8266" y="4677544"/>
            <a:ext cx="2755685" cy="17037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ORDRE DU JOUR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492896"/>
            <a:ext cx="7772400" cy="3888432"/>
          </a:xfrm>
          <a:ln>
            <a:solidFill>
              <a:srgbClr val="0000FF"/>
            </a:solidFill>
          </a:ln>
        </p:spPr>
        <p:txBody>
          <a:bodyPr/>
          <a:lstStyle/>
          <a:p>
            <a:r>
              <a:rPr lang="fr-FR" altLang="fr-FR" sz="2800" b="1" dirty="0"/>
              <a:t>1 </a:t>
            </a:r>
            <a:r>
              <a:rPr lang="fr-FR" altLang="fr-FR" sz="2800" dirty="0"/>
              <a:t>Nomination aux grades arbitre et Juge-Arbitre</a:t>
            </a:r>
          </a:p>
          <a:p>
            <a:r>
              <a:rPr lang="fr-FR" altLang="fr-FR" dirty="0"/>
              <a:t>2 Arbitres : Désignation pour compétitions</a:t>
            </a:r>
          </a:p>
          <a:p>
            <a:r>
              <a:rPr lang="fr-FR" altLang="fr-FR" b="1" dirty="0"/>
              <a:t>3 </a:t>
            </a:r>
            <a:r>
              <a:rPr lang="fr-FR" altLang="fr-FR" dirty="0"/>
              <a:t>Règles du Jeu</a:t>
            </a:r>
          </a:p>
          <a:p>
            <a:r>
              <a:rPr lang="fr-FR" altLang="fr-FR" dirty="0"/>
              <a:t>4  Formation et formation continue</a:t>
            </a:r>
          </a:p>
          <a:p>
            <a:r>
              <a:rPr lang="fr-FR" altLang="fr-FR" b="1" dirty="0"/>
              <a:t>5 </a:t>
            </a:r>
            <a:r>
              <a:rPr lang="fr-FR" altLang="fr-FR" dirty="0"/>
              <a:t>Juges-arbitres : Désignation phase 1</a:t>
            </a:r>
          </a:p>
          <a:p>
            <a:r>
              <a:rPr lang="fr-FR" altLang="fr-FR" dirty="0"/>
              <a:t>6 Verre de l’amitié</a:t>
            </a:r>
          </a:p>
          <a:p>
            <a:endParaRPr lang="fr-FR" altLang="fr-FR" dirty="0"/>
          </a:p>
          <a:p>
            <a:endParaRPr lang="fr-FR" alt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NOMINATION GRADE ARBITRE  ET JUGE-ARBITRE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 flipH="1">
            <a:off x="4678681" y="2667000"/>
            <a:ext cx="45719" cy="45719"/>
          </a:xfrm>
        </p:spPr>
        <p:txBody>
          <a:bodyPr/>
          <a:lstStyle/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FR" sz="2400" dirty="0"/>
          </a:p>
          <a:p>
            <a:pPr>
              <a:buFontTx/>
              <a:buChar char="-"/>
            </a:pPr>
            <a:endParaRPr lang="fr-FR" sz="2400" b="1" u="sng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F772B25-9483-46AE-969C-AA6F70D275E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3459666"/>
              </p:ext>
            </p:extLst>
          </p:nvPr>
        </p:nvGraphicFramePr>
        <p:xfrm>
          <a:off x="609600" y="2362200"/>
          <a:ext cx="8066856" cy="3907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2630">
                  <a:extLst>
                    <a:ext uri="{9D8B030D-6E8A-4147-A177-3AD203B41FA5}">
                      <a16:colId xmlns:a16="http://schemas.microsoft.com/office/drawing/2014/main" val="4102190946"/>
                    </a:ext>
                  </a:extLst>
                </a:gridCol>
                <a:gridCol w="1992630">
                  <a:extLst>
                    <a:ext uri="{9D8B030D-6E8A-4147-A177-3AD203B41FA5}">
                      <a16:colId xmlns:a16="http://schemas.microsoft.com/office/drawing/2014/main" val="2465998024"/>
                    </a:ext>
                  </a:extLst>
                </a:gridCol>
                <a:gridCol w="1115467">
                  <a:extLst>
                    <a:ext uri="{9D8B030D-6E8A-4147-A177-3AD203B41FA5}">
                      <a16:colId xmlns:a16="http://schemas.microsoft.com/office/drawing/2014/main" val="592001490"/>
                    </a:ext>
                  </a:extLst>
                </a:gridCol>
                <a:gridCol w="2966129">
                  <a:extLst>
                    <a:ext uri="{9D8B030D-6E8A-4147-A177-3AD203B41FA5}">
                      <a16:colId xmlns:a16="http://schemas.microsoft.com/office/drawing/2014/main" val="2491995360"/>
                    </a:ext>
                  </a:extLst>
                </a:gridCol>
              </a:tblGrid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MAZELLA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Remy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3716195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St Avertin Sports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52939806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843091355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COGNAULT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Samuel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3721764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577998347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PINEL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Gatien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3727776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374813817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696138857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COGNAULT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Elsa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3724680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567082619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ARSLAN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Alper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3724711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165537919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SOYEZ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Théo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3727370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395665205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801465105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TANGUY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Gerard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3721671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742097427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ADAM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Lois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3724557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805573738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018092525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RAKOTOBE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Erick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3725782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4008397554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82095037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4119390261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49822245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057413611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413772373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83311916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NORMAND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Arthur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3729528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645085741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72424255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3991222982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77737559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286385918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RAKOTOBE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Aliénor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3724070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TT JOUE LES TOURS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899295493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765412760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467745516"/>
                  </a:ext>
                </a:extLst>
              </a:tr>
              <a:tr h="13956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CREPIN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Jean Charles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>
                          <a:effectLst/>
                        </a:rPr>
                        <a:t>3711763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 dirty="0">
                          <a:effectLst/>
                        </a:rPr>
                        <a:t>TT Lochois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4" marR="7524" marT="7524" marB="0" anchor="b"/>
                </a:tc>
                <a:extLst>
                  <a:ext uri="{0D108BD9-81ED-4DB2-BD59-A6C34878D82A}">
                    <a16:rowId xmlns:a16="http://schemas.microsoft.com/office/drawing/2014/main" val="1597834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7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u="sng" dirty="0"/>
              <a:t>Arbitres</a:t>
            </a:r>
            <a:r>
              <a:rPr lang="fr-FR" altLang="fr-FR" dirty="0"/>
              <a:t> : Désignation pour compétitions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fr-FR" u="sng" dirty="0"/>
          </a:p>
          <a:p>
            <a:pPr marL="457200" lvl="1" indent="0">
              <a:buNone/>
            </a:pPr>
            <a:r>
              <a:rPr lang="fr-FR" u="sng" dirty="0"/>
              <a:t>Critérium Fédéral HandiN2 et N3 Joué-Lès-Tours</a:t>
            </a:r>
          </a:p>
          <a:p>
            <a:pPr marL="457200" lvl="1" indent="0">
              <a:buNone/>
            </a:pPr>
            <a:r>
              <a:rPr lang="fr-FR" dirty="0"/>
              <a:t>Samedi 14 Décembre 2019  12 arbitres</a:t>
            </a:r>
          </a:p>
          <a:p>
            <a:pPr marL="457200" lvl="1" indent="0">
              <a:buNone/>
            </a:pPr>
            <a:r>
              <a:rPr lang="fr-FR" u="sng" dirty="0"/>
              <a:t>Critérium Fédéral N1 HANDI 4S TOURS</a:t>
            </a:r>
          </a:p>
          <a:p>
            <a:pPr marL="457200" lvl="1" indent="0">
              <a:buNone/>
            </a:pPr>
            <a:r>
              <a:rPr lang="fr-FR" dirty="0"/>
              <a:t>Samedi 14 Décembre 2019  12 arbitres</a:t>
            </a:r>
          </a:p>
          <a:p>
            <a:pPr marL="457200" lvl="1" indent="0">
              <a:buNone/>
            </a:pPr>
            <a:r>
              <a:rPr lang="fr-FR" u="sng" dirty="0"/>
              <a:t>Critérium Fédéral N2 JEUNES Joué-Lès-Tours	</a:t>
            </a:r>
            <a:r>
              <a:rPr lang="fr-FR" dirty="0"/>
              <a:t> 14 et 15 Mars 2020 : 32 arbitres par journée</a:t>
            </a:r>
          </a:p>
          <a:p>
            <a:pPr marL="914400" lvl="2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545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Règles du jeu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	</a:t>
            </a:r>
            <a:r>
              <a:rPr lang="fr-FR" u="sng" dirty="0"/>
              <a:t>RAPPELS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sz="2800" dirty="0"/>
              <a:t>	Attention aux mutés </a:t>
            </a:r>
          </a:p>
          <a:p>
            <a:pPr marL="0" indent="0">
              <a:buNone/>
            </a:pPr>
            <a:r>
              <a:rPr lang="fr-FR" sz="2800" dirty="0"/>
              <a:t>	Contrôlez les licences</a:t>
            </a:r>
          </a:p>
          <a:p>
            <a:pPr marL="0" indent="0">
              <a:buNone/>
            </a:pPr>
            <a:r>
              <a:rPr lang="fr-FR" sz="2800" dirty="0"/>
              <a:t>	Comportement des joueurs</a:t>
            </a:r>
          </a:p>
          <a:p>
            <a:pPr marL="0" indent="0">
              <a:buNone/>
            </a:pPr>
            <a:r>
              <a:rPr lang="fr-FR" sz="2800" dirty="0"/>
              <a:t>	Nationale 1, 2 et 3 Messieurs et Nationale 1, 2 	Dames : A.R. à minima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1360419"/>
            <a:ext cx="1771650" cy="10477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181" y="1219200"/>
            <a:ext cx="14573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1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651B94-BF80-495F-BEC1-25EFCBCA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Règles du jeu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E6BEB7-C4AF-4FCB-BA4C-CE5BA7A68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667000"/>
            <a:ext cx="7914456" cy="3930352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/>
              <a:t>Demande de temps mort</a:t>
            </a:r>
          </a:p>
          <a:p>
            <a:pPr marL="0" indent="0">
              <a:buNone/>
            </a:pPr>
            <a:r>
              <a:rPr lang="fr-FR" sz="2400" dirty="0"/>
              <a:t>Attention! La règle du jeu n’est pas modifiée, mais seule l’interprétation du texte a été publiée par l’ITTF :Il est maintenant autorisé de prendre un temps mort à la suite d’un autre. Un joueur (ou paire) peut demander un temps mort dès que le temps mort de l’adversaire se termine sans qu’il y ait un échange entre les 2 temps morts.</a:t>
            </a:r>
          </a:p>
          <a:p>
            <a:pPr marL="0" indent="0">
              <a:buNone/>
            </a:pPr>
            <a:r>
              <a:rPr lang="fr-FR" sz="2800" b="1" u="sng" dirty="0"/>
              <a:t>Raquette cassée durant une partie</a:t>
            </a:r>
            <a:r>
              <a:rPr lang="fr-FR" sz="2400" dirty="0"/>
              <a:t>. </a:t>
            </a:r>
          </a:p>
          <a:p>
            <a:pPr marL="0" indent="0">
              <a:buNone/>
            </a:pPr>
            <a:r>
              <a:rPr lang="fr-FR" sz="2400" dirty="0"/>
              <a:t>Que faire ? Voir recommandations de la CFA de Juillet 2019</a:t>
            </a:r>
          </a:p>
        </p:txBody>
      </p:sp>
    </p:spTree>
    <p:extLst>
      <p:ext uri="{BB962C8B-B14F-4D97-AF65-F5344CB8AC3E}">
        <p14:creationId xmlns:p14="http://schemas.microsoft.com/office/powerpoint/2010/main" val="65902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D729E-B68B-49D3-AC2E-9B531B64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D04348-4ACD-4A8C-BE5F-F59BF43FC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AR : 26/10/2019</a:t>
            </a:r>
          </a:p>
          <a:p>
            <a:r>
              <a:rPr lang="fr-FR" dirty="0"/>
              <a:t>JA1 : 27/10/2019</a:t>
            </a:r>
          </a:p>
          <a:p>
            <a:r>
              <a:rPr lang="fr-FR" dirty="0"/>
              <a:t>JA2 : 14/09/2019 Formation continue</a:t>
            </a:r>
          </a:p>
          <a:p>
            <a:r>
              <a:rPr lang="fr-FR" dirty="0"/>
              <a:t>JA3 : 15/09/2019 Formation continue</a:t>
            </a:r>
          </a:p>
          <a:p>
            <a:r>
              <a:rPr lang="fr-FR" dirty="0"/>
              <a:t>JA2 JA3 :  Attente date 1ère phase (formation)</a:t>
            </a:r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1858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1412776"/>
            <a:ext cx="7772400" cy="1143000"/>
          </a:xfrm>
        </p:spPr>
        <p:txBody>
          <a:bodyPr/>
          <a:lstStyle/>
          <a:p>
            <a:r>
              <a:rPr lang="fr-FR" altLang="fr-FR" dirty="0"/>
              <a:t>Juges-arbitres : Désignation phase 1</a:t>
            </a:r>
            <a:br>
              <a:rPr lang="fr-FR" altLang="fr-FR" dirty="0"/>
            </a:b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7824" y="3284984"/>
            <a:ext cx="2808312" cy="21686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276872"/>
            <a:ext cx="1792612" cy="185236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303" y="4643693"/>
            <a:ext cx="2487563" cy="161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5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COMMISSION ARBITRAGE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2583904"/>
            <a:ext cx="77724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fr-FR" sz="6000" dirty="0"/>
              <a:t>MERCI</a:t>
            </a:r>
            <a:r>
              <a:rPr lang="fr-FR" dirty="0"/>
              <a:t>  </a:t>
            </a:r>
          </a:p>
          <a:p>
            <a:pPr marL="0" indent="0" algn="ctr">
              <a:buNone/>
            </a:pPr>
            <a:r>
              <a:rPr lang="fr-FR" dirty="0"/>
              <a:t>POUR VOTRE PARTICIPATION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6875400"/>
      </p:ext>
    </p:extLst>
  </p:cSld>
  <p:clrMapOvr>
    <a:masterClrMapping/>
  </p:clrMapOvr>
</p:sld>
</file>

<file path=ppt/theme/theme1.xml><?xml version="1.0" encoding="utf-8"?>
<a:theme xmlns:a="http://schemas.openxmlformats.org/drawingml/2006/main" name="Comité001">
  <a:themeElements>
    <a:clrScheme name="Ess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Ess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ss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Comité001</Template>
  <TotalTime>906</TotalTime>
  <Words>294</Words>
  <Application>Microsoft Office PowerPoint</Application>
  <PresentationFormat>Affichage à l'écran (4:3)</PresentationFormat>
  <Paragraphs>153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Comité001</vt:lpstr>
      <vt:lpstr>Présentation PowerPoint</vt:lpstr>
      <vt:lpstr>ORDRE DU JOUR</vt:lpstr>
      <vt:lpstr>NOMINATION GRADE ARBITRE  ET JUGE-ARBITRE</vt:lpstr>
      <vt:lpstr>Arbitres : Désignation pour compétitions </vt:lpstr>
      <vt:lpstr>Règles du jeu </vt:lpstr>
      <vt:lpstr>Règles du jeu </vt:lpstr>
      <vt:lpstr>FORMATION</vt:lpstr>
      <vt:lpstr>Juges-arbitres : Désignation phase 1 </vt:lpstr>
      <vt:lpstr>COMMISSION ARBITRAGE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Gérard</dc:creator>
  <cp:lastModifiedBy>jean-paul CHILON</cp:lastModifiedBy>
  <cp:revision>71</cp:revision>
  <dcterms:created xsi:type="dcterms:W3CDTF">1601-01-01T00:00:00Z</dcterms:created>
  <dcterms:modified xsi:type="dcterms:W3CDTF">2019-08-28T16:15:29Z</dcterms:modified>
</cp:coreProperties>
</file>